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94" r:id="rId2"/>
  </p:sldMasterIdLst>
  <p:notesMasterIdLst>
    <p:notesMasterId r:id="rId17"/>
  </p:notesMasterIdLst>
  <p:sldIdLst>
    <p:sldId id="455" r:id="rId3"/>
    <p:sldId id="600" r:id="rId4"/>
    <p:sldId id="608" r:id="rId5"/>
    <p:sldId id="601" r:id="rId6"/>
    <p:sldId id="607" r:id="rId7"/>
    <p:sldId id="605" r:id="rId8"/>
    <p:sldId id="609" r:id="rId9"/>
    <p:sldId id="610" r:id="rId10"/>
    <p:sldId id="611" r:id="rId11"/>
    <p:sldId id="612" r:id="rId12"/>
    <p:sldId id="613" r:id="rId13"/>
    <p:sldId id="614" r:id="rId14"/>
    <p:sldId id="615" r:id="rId15"/>
    <p:sldId id="45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CC"/>
    <a:srgbClr val="CCFFFF"/>
    <a:srgbClr val="00FFFF"/>
    <a:srgbClr val="FFFF66"/>
    <a:srgbClr val="FD7A77"/>
    <a:srgbClr val="00FF00"/>
    <a:srgbClr val="FFFFCC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2629" autoAdjust="0"/>
  </p:normalViewPr>
  <p:slideViewPr>
    <p:cSldViewPr>
      <p:cViewPr>
        <p:scale>
          <a:sx n="70" d="100"/>
          <a:sy n="70" d="100"/>
        </p:scale>
        <p:origin x="-114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D38586-638B-460D-8F2B-41ED4714C644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E12505-0F81-4052-8289-EEC69C667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A143-2E8D-4822-B3A7-56F316093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44A6-DC82-42C8-A0D3-7B648A80B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0D00-0C86-47A9-BFB0-53C686867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2614-AF07-4335-9352-BE14E93F07ED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7DEF-7704-4D3B-B484-8F59FEE02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8D02E8-3665-45B4-8E2B-AF0310EB5D95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2994F7-4D2C-47FF-B383-DAB76C61E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D0F12C-3C77-4143-AC05-A576EA5F407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7CDFB4-36D1-4075-B019-2865FD820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2BE521-1536-46B9-8E56-688ECAEF4D57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CB5846-42EF-47CD-BE76-4A631FB7E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2F4954-8198-46AF-A465-B7AF1FF6B4F9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F5A6A0-1A77-471A-B115-34C09C639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91CD9-68E0-4FC6-938A-0D539EC6DB14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53212B-45BB-4DEB-B30B-7D06EC632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6A84A6-47CA-4C94-A9C0-70747CE59DB1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6E0AF4-5A26-4E41-AE95-8C4CEF44C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756184-5E0D-456E-A38F-57A40CD100B2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0591E8-39F7-4C7F-A799-21C4575A8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4CC5-9A71-413E-B320-176B57972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CD889-FC24-4B07-B98D-FC8F91DC4D1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430AC-D9A2-4AC3-955E-9FA5E0F7B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5B4F8D-A8C1-4A11-AD7A-C72481184A46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37A19-6902-421F-B5B4-E39CA83A8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84B40F-47D7-4C7B-A182-8691A8A562FA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E2FBAE-8939-4C07-A996-DF946137A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37AB-DB72-4E75-9F59-20BD4527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42CC-2E62-4549-8190-397C3E8E6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3ADE-EC6C-4B39-B44E-DA756B61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79DC-4CB6-4358-988D-A3535F070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6D5F-2826-4902-AC15-FD819BF90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3BF8-1583-40DF-ADCF-DEDCCB211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38C-4538-46FA-AACC-ABFA37136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99FF"/>
            </a:gs>
            <a:gs pos="100000">
              <a:srgbClr val="0065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38673C-99D5-4085-B42A-42F719EE3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65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4889A315-04C2-4B7E-AC04-C4C1D9CAEF3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fld id="{E4AD197C-2D46-4EF5-9199-B0028A52C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34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transition>
    <p:diamond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43608" y="2132856"/>
            <a:ext cx="715327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5" tIns="0" rIns="91415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результатах проведения </a:t>
            </a:r>
            <a:r>
              <a:rPr lang="ru-RU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самообследования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деятельности Института в 2017 году 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9750" y="115888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algn="ctr"/>
            <a:r>
              <a:rPr lang="ru-RU" sz="1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высшего образования</a:t>
            </a:r>
            <a:endParaRPr lang="ru-RU" sz="800" b="1" i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УРАЛЬСКИЙ ИНСТИТУТ ГПС МЧС РОССИИ</a:t>
            </a:r>
          </a:p>
          <a:p>
            <a:endParaRPr lang="ru-RU" sz="1600" dirty="0">
              <a:solidFill>
                <a:srgbClr val="0033CC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847824" y="4653136"/>
            <a:ext cx="42961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FFFF66"/>
                </a:solidFill>
              </a:rPr>
              <a:t>Докладчик:</a:t>
            </a:r>
          </a:p>
          <a:p>
            <a:r>
              <a:rPr lang="ru-RU" b="1" dirty="0" smtClean="0">
                <a:solidFill>
                  <a:srgbClr val="FFFF66"/>
                </a:solidFill>
              </a:rPr>
              <a:t>Заместитель начальника института</a:t>
            </a:r>
          </a:p>
          <a:p>
            <a:r>
              <a:rPr lang="ru-RU" b="1" dirty="0" smtClean="0">
                <a:solidFill>
                  <a:srgbClr val="FFFF66"/>
                </a:solidFill>
              </a:rPr>
              <a:t>по учебной работе</a:t>
            </a:r>
            <a:endParaRPr lang="ru-RU" b="1" dirty="0">
              <a:solidFill>
                <a:srgbClr val="FFFF66"/>
              </a:solidFill>
            </a:endParaRPr>
          </a:p>
          <a:p>
            <a:r>
              <a:rPr lang="ru-RU" b="1" dirty="0" smtClean="0">
                <a:solidFill>
                  <a:srgbClr val="FFFF66"/>
                </a:solidFill>
              </a:rPr>
              <a:t>полковник внутренней службы</a:t>
            </a:r>
            <a:endParaRPr lang="ru-RU" b="1" dirty="0">
              <a:solidFill>
                <a:srgbClr val="FFFF66"/>
              </a:solidFill>
            </a:endParaRPr>
          </a:p>
          <a:p>
            <a:r>
              <a:rPr lang="ru-RU" b="1" dirty="0" smtClean="0">
                <a:solidFill>
                  <a:srgbClr val="FFFF66"/>
                </a:solidFill>
              </a:rPr>
              <a:t>Лялин Е. В</a:t>
            </a:r>
            <a:r>
              <a:rPr lang="ru-RU" b="1" dirty="0">
                <a:solidFill>
                  <a:srgbClr val="FFFF66"/>
                </a:solidFill>
              </a:rPr>
              <a:t>.</a:t>
            </a: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512" y="260648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400" b="1" i="1" dirty="0" smtClean="0">
                <a:solidFill>
                  <a:schemeClr val="bg1"/>
                </a:solidFill>
              </a:rPr>
              <a:t>Результаты научной деятельности в Институте в 2017 году: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-252536" y="1340768"/>
            <a:ext cx="9396536" cy="8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 161 статья в научных журналах РИНЦ (в том числе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статей в журналах ВАК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 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статей в научных журналах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</a:p>
          <a:p>
            <a:pPr algn="ctr"/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монографии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 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гриф МЧС России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присвоен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учебным пособиям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патент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полезную модель;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свидетельство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государственной регистрации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базы данных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свидетельств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государственной регистрации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ЭВМ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 заявок направлены в ФИПС на рассмотрение</a:t>
            </a:r>
            <a:r>
              <a:rPr lang="ru-RU" sz="2800" i="1" dirty="0" smtClean="0"/>
              <a:t>. </a:t>
            </a:r>
          </a:p>
          <a:p>
            <a:pPr algn="ctr"/>
            <a:r>
              <a:rPr lang="ru-RU" sz="2800" i="1" dirty="0" smtClean="0"/>
              <a:t>. </a:t>
            </a: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512" y="332656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800" b="1" i="1" dirty="0" smtClean="0">
                <a:solidFill>
                  <a:schemeClr val="bg1"/>
                </a:solidFill>
              </a:rPr>
              <a:t>Материально-техническое обеспечение</a:t>
            </a: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1340768"/>
            <a:ext cx="9144000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проведена работа по вводу в эксплуатацию лекционного блока;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ремонт участка наружной канализации, проложенной вдоль крыльца здания пищеблока;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ремонт холодного водоснабжения в УЦ Кольцово;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ремонт участка трубопровода холодного водоснабжения в здании УПК;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утеплен участок трубопровода от котельной до здания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техчасти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выполнены работы по ремонту помещений курсантского общежития и произведена закупка мебели. </a:t>
            </a: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11560" y="0"/>
            <a:ext cx="8064896" cy="90872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800" b="1" i="1" dirty="0" smtClean="0">
                <a:solidFill>
                  <a:schemeClr val="bg1"/>
                </a:solidFill>
              </a:rPr>
              <a:t>Рекомендуемые мероприятия для повышения качества предоставляемых образовательных услуг</a:t>
            </a: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1340768"/>
            <a:ext cx="9144000" cy="818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обеспечить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наличия основной и дополнительной литературы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указанной в рабочих программах дисциплин (практик), требованиям ФГОС;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завершить формирование учебно-методических комплексов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всем дисциплинам кафедр;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своевременностью прохождения повышения квалификации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сотрудниками (работниками) Института;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подготовить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закупки необходимой литературы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усилить работу над написанием и защитой диссертационных исследований ППС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11560" y="0"/>
            <a:ext cx="8064896" cy="90872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800" b="1" i="1" dirty="0" smtClean="0">
                <a:solidFill>
                  <a:schemeClr val="bg1"/>
                </a:solidFill>
              </a:rPr>
              <a:t>Рекомендуемые мероприятия для повышения качества предоставляемых образовательных услуг</a:t>
            </a: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1340768"/>
            <a:ext cx="9144000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подготовить необходимый </a:t>
            </a:r>
            <a:r>
              <a:rPr lang="ru-RU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документов для осуществления образовательной деятельности в соответствии с ФГОС 3++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при распределении учебной нагрузки на учебный год </a:t>
            </a:r>
            <a:r>
              <a:rPr lang="ru-RU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руководствоваться требованиями к кадровым условиям реализации программ соответствующих </a:t>
            </a:r>
            <a:r>
              <a:rPr lang="ru-RU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и Единого квалификационного справочника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запланировать развитие материальной базы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обеспечения требования ФГОС по специальности «Судебная экспертиза», а также создание лаборатории для проведения практических занятий и научно-исследовательской деятельности обучающихся (в рамках новых направлений подготовки).</a:t>
            </a:r>
          </a:p>
          <a:p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Эмблема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163"/>
            <a:ext cx="969962" cy="131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2852936"/>
            <a:ext cx="68825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образовательной деятельности;</a:t>
            </a:r>
          </a:p>
          <a:p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содержания и качества подготовки обучающихся;</a:t>
            </a:r>
          </a:p>
          <a:p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организации учебного процесса;</a:t>
            </a:r>
          </a:p>
          <a:p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востребованности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выпускников;</a:t>
            </a:r>
          </a:p>
          <a:p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учебно-методического и библиотечно-информационного обеспечения реализуемых образовательных программ;</a:t>
            </a:r>
          </a:p>
          <a:p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функционирования внутренней системы оценки качества образования;</a:t>
            </a:r>
          </a:p>
          <a:p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анализ показателей деятельности Института.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В процессе </a:t>
            </a:r>
            <a:r>
              <a:rPr lang="ru-RU" sz="2800" i="1" dirty="0" err="1" smtClean="0">
                <a:solidFill>
                  <a:schemeClr val="bg1"/>
                </a:solidFill>
              </a:rPr>
              <a:t>самообследования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осуществлена оценка: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20.03.01 - Техносферная безопасность</a:t>
            </a:r>
          </a:p>
          <a:p>
            <a:endParaRPr lang="ru-RU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20.05.01 - Пожарная безопасность</a:t>
            </a:r>
          </a:p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20.02.04 - Пожарная безопасность (СПО)</a:t>
            </a:r>
          </a:p>
          <a:p>
            <a:endParaRPr lang="ru-RU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38.03.04 - Государственное и муниципальное управление</a:t>
            </a:r>
          </a:p>
          <a:p>
            <a:endParaRPr lang="ru-RU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40.05.03 - Судебная экспертиза</a:t>
            </a:r>
          </a:p>
          <a:p>
            <a:endParaRPr lang="ru-RU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20.07.01 (адъюнктура) - Техносферная безопасность (по программам Безопасность в чрезвычайных ситуациях и Пожарная и промышленная безопасность)</a:t>
            </a:r>
          </a:p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20.06.01 (аспирантура) - Техносферная безопасность (по программам Безопасность в чрезвычайных ситуациях и Пожарная и промышленная безопасность)</a:t>
            </a:r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7544" y="260648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образовательные программы по: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9512" y="1412776"/>
            <a:ext cx="89644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800" dirty="0" smtClean="0"/>
          </a:p>
          <a:p>
            <a:pPr lvl="0"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536" y="332656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по учебной работе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\\172.16.0.2\Upload\Учебный отдел\ЛИЦЕНЗИЯ и СВИДЕТЕЛЬСТВО О ГОС. АККРЕДИТАЦИИ (новые)\Свидетельство о гос. аккредитации\Приложение 2 ГМ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717607" cy="51571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744416" cy="52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9512" y="1318022"/>
            <a:ext cx="89644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800" dirty="0" smtClean="0"/>
          </a:p>
          <a:p>
            <a:pPr lvl="0"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31862" y="180181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1844824"/>
          <a:ext cx="7992884" cy="35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2"/>
                <a:gridCol w="1080120"/>
                <a:gridCol w="1080120"/>
                <a:gridCol w="1008112"/>
                <a:gridCol w="1008110"/>
              </a:tblGrid>
              <a:tr h="71861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Специальность /</a:t>
                      </a:r>
                      <a:r>
                        <a:rPr lang="ru-RU" baseline="0" dirty="0" smtClean="0"/>
                        <a:t> направление подготовки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выпуска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 выпуска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0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бюджет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вне-бюджет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бюджет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вне-бюджет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9254">
                <a:tc>
                  <a:txBody>
                    <a:bodyPr/>
                    <a:lstStyle/>
                    <a:p>
                      <a:r>
                        <a:rPr lang="ru-RU" dirty="0" smtClean="0"/>
                        <a:t>20.03.01 </a:t>
                      </a:r>
                      <a:r>
                        <a:rPr lang="ru-RU" dirty="0" err="1" smtClean="0"/>
                        <a:t>Техносферная</a:t>
                      </a:r>
                      <a:r>
                        <a:rPr lang="ru-RU" dirty="0" smtClean="0"/>
                        <a:t>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60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87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254">
                <a:tc>
                  <a:txBody>
                    <a:bodyPr/>
                    <a:lstStyle/>
                    <a:p>
                      <a:r>
                        <a:rPr lang="ru-RU" dirty="0" smtClean="0"/>
                        <a:t>20.05.01 Пожарная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313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250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254">
                <a:tc>
                  <a:txBody>
                    <a:bodyPr/>
                    <a:lstStyle/>
                    <a:p>
                      <a:r>
                        <a:rPr lang="ru-RU" dirty="0" smtClean="0"/>
                        <a:t>38.03.04 Государственное и муниципальное управление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254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373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337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512" y="260648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Система менеджмента качества Института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695230" cy="52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58095"/>
            <a:ext cx="3722564" cy="52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512" y="260648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Независимая оценка качества образования: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82061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0"/>
            <a:ext cx="3862209" cy="538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512" y="260648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Кадровый состав Института: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628800"/>
          <a:ext cx="7368480" cy="31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304256"/>
                <a:gridCol w="2255912"/>
              </a:tblGrid>
              <a:tr h="419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</a:tr>
              <a:tr h="419154">
                <a:tc>
                  <a:txBody>
                    <a:bodyPr/>
                    <a:lstStyle/>
                    <a:p>
                      <a:r>
                        <a:rPr lang="ru-RU" dirty="0" smtClean="0"/>
                        <a:t>Штатная</a:t>
                      </a:r>
                      <a:r>
                        <a:rPr lang="ru-RU" baseline="0" dirty="0" smtClean="0"/>
                        <a:t> 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</a:t>
                      </a:r>
                      <a:endParaRPr lang="ru-RU" dirty="0"/>
                    </a:p>
                  </a:txBody>
                  <a:tcPr/>
                </a:tc>
              </a:tr>
              <a:tr h="419154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Списочная численность: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146</a:t>
                      </a:r>
                      <a:endParaRPr lang="ru-RU" dirty="0"/>
                    </a:p>
                  </a:txBody>
                  <a:tcPr/>
                </a:tc>
              </a:tr>
              <a:tr h="419154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723472">
                <a:tc>
                  <a:txBody>
                    <a:bodyPr/>
                    <a:lstStyle/>
                    <a:p>
                      <a:r>
                        <a:rPr lang="ru-RU" dirty="0" smtClean="0"/>
                        <a:t>доктора наук</a:t>
                      </a:r>
                    </a:p>
                    <a:p>
                      <a:r>
                        <a:rPr lang="ru-RU" dirty="0" smtClean="0"/>
                        <a:t>(штатные/совместители)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</a:p>
                    <a:p>
                      <a:pPr algn="ctr"/>
                      <a:r>
                        <a:rPr lang="ru-RU" dirty="0" smtClean="0"/>
                        <a:t>(5/5)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</a:p>
                    <a:p>
                      <a:pPr algn="ctr"/>
                      <a:r>
                        <a:rPr lang="ru-RU" dirty="0" smtClean="0"/>
                        <a:t>(5/5)</a:t>
                      </a:r>
                      <a:endParaRPr lang="ru-RU" dirty="0"/>
                    </a:p>
                  </a:txBody>
                  <a:tcPr/>
                </a:tc>
              </a:tr>
              <a:tr h="723472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кандидаты наук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(штатные/совместители)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</a:p>
                    <a:p>
                      <a:pPr algn="ctr"/>
                      <a:r>
                        <a:rPr lang="ru-RU" dirty="0" smtClean="0"/>
                        <a:t>(58/17)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</a:p>
                    <a:p>
                      <a:pPr algn="ctr"/>
                      <a:r>
                        <a:rPr lang="ru-RU" dirty="0" smtClean="0"/>
                        <a:t>(57/15)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0851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ППС, имеющих ученую степень, составляет </a:t>
            </a:r>
            <a:r>
              <a:rPr lang="ru-RU" sz="2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54,8 %</a:t>
            </a:r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общего количества ППС Института. </a:t>
            </a:r>
            <a:endParaRPr lang="ru-RU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75793" name="Picture 17" descr="C:\Users\Головина Екатерина\Desktop\Резервная_копия_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15" descr="Эмблем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0"/>
            <a:ext cx="863600" cy="116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512" y="260648"/>
            <a:ext cx="8459788" cy="8366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415" tIns="45707" rIns="91415" bIns="45707"/>
          <a:lstStyle/>
          <a:p>
            <a:pPr lvl="0" indent="450850" algn="ctr"/>
            <a:r>
              <a:rPr lang="ru-RU" sz="2400" b="1" i="1" dirty="0" smtClean="0">
                <a:solidFill>
                  <a:schemeClr val="bg1"/>
                </a:solidFill>
              </a:rPr>
              <a:t>Направления развития научной деятельности в Институте в 2017 году: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1318022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0" rIns="91415" bIns="0">
            <a:spAutoFit/>
          </a:bodyPr>
          <a:lstStyle/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развитие научной лабораторной базы и расширение спектра фундаментальных и прикладных исследований;</a:t>
            </a: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расширение участия в выполнении научно-исследовательских и опытно-конструкторских работ в интересах МЧС России;</a:t>
            </a:r>
          </a:p>
          <a:p>
            <a:pPr algn="just"/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работа с молодыми учеными (адъюнктами и аспирантами), развитие деятельности научного общества курсантов и студентов.</a:t>
            </a:r>
            <a:endParaRPr lang="ru-RU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12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ыпуск 200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574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Выпуск 2008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Лупанова Александра</cp:lastModifiedBy>
  <cp:revision>392</cp:revision>
  <dcterms:created xsi:type="dcterms:W3CDTF">2010-06-25T08:19:59Z</dcterms:created>
  <dcterms:modified xsi:type="dcterms:W3CDTF">2018-03-28T04:11:23Z</dcterms:modified>
</cp:coreProperties>
</file>